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3.jpg" ContentType="image/jp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70" r:id="rId14"/>
    <p:sldId id="268" r:id="rId15"/>
    <p:sldId id="269" r:id="rId16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8B949-E84C-7C98-1EEB-35BBA5BF4C8F}" v="37" dt="2025-01-10T14:37:41.2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5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 Ray DWP HASSRA COMMUNICATIONS &amp; MARKETING" userId="S::ray.allen@dwp.gov.uk::3e085895-7617-4c25-8fc1-c0ac4a30ef8a" providerId="AD" clId="Web-{7128B949-E84C-7C98-1EEB-35BBA5BF4C8F}"/>
    <pc:docChg chg="modSld">
      <pc:chgData name="Allen Ray DWP HASSRA COMMUNICATIONS &amp; MARKETING" userId="S::ray.allen@dwp.gov.uk::3e085895-7617-4c25-8fc1-c0ac4a30ef8a" providerId="AD" clId="Web-{7128B949-E84C-7C98-1EEB-35BBA5BF4C8F}" dt="2025-01-10T14:37:37.254" v="18" actId="20577"/>
      <pc:docMkLst>
        <pc:docMk/>
      </pc:docMkLst>
      <pc:sldChg chg="modSp">
        <pc:chgData name="Allen Ray DWP HASSRA COMMUNICATIONS &amp; MARKETING" userId="S::ray.allen@dwp.gov.uk::3e085895-7617-4c25-8fc1-c0ac4a30ef8a" providerId="AD" clId="Web-{7128B949-E84C-7C98-1EEB-35BBA5BF4C8F}" dt="2025-01-10T14:35:53.047" v="6" actId="20577"/>
        <pc:sldMkLst>
          <pc:docMk/>
          <pc:sldMk cId="0" sldId="260"/>
        </pc:sldMkLst>
        <pc:spChg chg="mod">
          <ac:chgData name="Allen Ray DWP HASSRA COMMUNICATIONS &amp; MARKETING" userId="S::ray.allen@dwp.gov.uk::3e085895-7617-4c25-8fc1-c0ac4a30ef8a" providerId="AD" clId="Web-{7128B949-E84C-7C98-1EEB-35BBA5BF4C8F}" dt="2025-01-10T14:35:53.047" v="6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Allen Ray DWP HASSRA COMMUNICATIONS &amp; MARKETING" userId="S::ray.allen@dwp.gov.uk::3e085895-7617-4c25-8fc1-c0ac4a30ef8a" providerId="AD" clId="Web-{7128B949-E84C-7C98-1EEB-35BBA5BF4C8F}" dt="2025-01-10T14:36:52.486" v="15" actId="14100"/>
        <pc:sldMkLst>
          <pc:docMk/>
          <pc:sldMk cId="0" sldId="261"/>
        </pc:sldMkLst>
        <pc:spChg chg="mod">
          <ac:chgData name="Allen Ray DWP HASSRA COMMUNICATIONS &amp; MARKETING" userId="S::ray.allen@dwp.gov.uk::3e085895-7617-4c25-8fc1-c0ac4a30ef8a" providerId="AD" clId="Web-{7128B949-E84C-7C98-1EEB-35BBA5BF4C8F}" dt="2025-01-10T14:36:52.486" v="15" actId="14100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Allen Ray DWP HASSRA COMMUNICATIONS &amp; MARKETING" userId="S::ray.allen@dwp.gov.uk::3e085895-7617-4c25-8fc1-c0ac4a30ef8a" providerId="AD" clId="Web-{7128B949-E84C-7C98-1EEB-35BBA5BF4C8F}" dt="2025-01-10T14:37:37.254" v="18" actId="20577"/>
        <pc:sldMkLst>
          <pc:docMk/>
          <pc:sldMk cId="1427036687" sldId="270"/>
        </pc:sldMkLst>
        <pc:spChg chg="mod">
          <ac:chgData name="Allen Ray DWP HASSRA COMMUNICATIONS &amp; MARKETING" userId="S::ray.allen@dwp.gov.uk::3e085895-7617-4c25-8fc1-c0ac4a30ef8a" providerId="AD" clId="Web-{7128B949-E84C-7C98-1EEB-35BBA5BF4C8F}" dt="2025-01-10T14:37:37.254" v="18" actId="20577"/>
          <ac:spMkLst>
            <pc:docMk/>
            <pc:sldMk cId="1427036687" sldId="270"/>
            <ac:spMk id="5" creationId="{FEF7D7F5-4737-5338-ECD8-4B7B115B12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20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-2476"/>
            <a:ext cx="12188825" cy="1297876"/>
          </a:xfrm>
          <a:prstGeom prst="rect">
            <a:avLst/>
          </a:prstGeom>
          <a:solidFill>
            <a:srgbClr val="CC0066"/>
          </a:solidFill>
          <a:ln w="571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D04802-B5AB-62C2-B3EC-BAD81A227B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152400"/>
            <a:ext cx="2057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7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1772"/>
            <a:ext cx="12192000" cy="1276813"/>
          </a:xfrm>
          <a:prstGeom prst="rect">
            <a:avLst/>
          </a:prstGeom>
          <a:solidFill>
            <a:srgbClr val="CC0066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AE3654CF-8BF2-7539-84E7-58683B3743B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71764"/>
            <a:ext cx="1981200" cy="5852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87132CF-49CE-DCBC-C228-A2D94C54E96F}"/>
              </a:ext>
            </a:extLst>
          </p:cNvPr>
          <p:cNvSpPr txBox="1"/>
          <p:nvPr userDrawn="1"/>
        </p:nvSpPr>
        <p:spPr>
          <a:xfrm>
            <a:off x="3039836" y="2945563"/>
            <a:ext cx="61232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9270" marR="5080" indent="-497205" algn="r">
              <a:lnSpc>
                <a:spcPct val="100000"/>
              </a:lnSpc>
              <a:spcBef>
                <a:spcPts val="100"/>
              </a:spcBef>
            </a:pP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Each club</a:t>
            </a:r>
            <a:r>
              <a:rPr lang="en-GB" sz="1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lang="en-GB" sz="1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submits a</a:t>
            </a:r>
            <a:r>
              <a:rPr lang="en-GB" sz="1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fully</a:t>
            </a:r>
            <a:r>
              <a:rPr lang="en-GB" sz="1800" u="sng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lang="en-GB" sz="18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completed</a:t>
            </a:r>
            <a:r>
              <a:rPr lang="en-GB"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spc="-20" dirty="0">
                <a:solidFill>
                  <a:srgbClr val="FFFFFF"/>
                </a:solidFill>
                <a:latin typeface="Arial"/>
                <a:cs typeface="Arial"/>
              </a:rPr>
              <a:t>award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entry</a:t>
            </a:r>
            <a:r>
              <a:rPr lang="en-GB"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lang="en-GB"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receive</a:t>
            </a:r>
            <a:r>
              <a:rPr lang="en-GB" sz="1800" spc="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£25.00</a:t>
            </a:r>
            <a:r>
              <a:rPr lang="en-GB"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(subject</a:t>
            </a:r>
            <a:r>
              <a:rPr lang="en-GB"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lang="en-GB"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agreement</a:t>
            </a:r>
            <a:r>
              <a:rPr lang="en-GB" sz="1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lang="en-GB"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en-GB" sz="1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FFFF"/>
                </a:solidFill>
                <a:latin typeface="Arial"/>
                <a:cs typeface="Arial"/>
              </a:rPr>
              <a:t>Awards </a:t>
            </a:r>
            <a:r>
              <a:rPr lang="en-GB" sz="1800" spc="-10" dirty="0">
                <a:solidFill>
                  <a:srgbClr val="FFFFFF"/>
                </a:solidFill>
                <a:latin typeface="Arial"/>
                <a:cs typeface="Arial"/>
              </a:rPr>
              <a:t>Committee)</a:t>
            </a:r>
            <a:endParaRPr lang="en-GB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3" r:id="rId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SSRA.SOUTHEAST@DWP.GOV.U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9425" y="2286000"/>
            <a:ext cx="7661275" cy="22281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7200" spc="-10" dirty="0">
                <a:latin typeface="Arial"/>
                <a:cs typeface="Arial"/>
              </a:rPr>
              <a:t>202</a:t>
            </a:r>
            <a:r>
              <a:rPr lang="en-GB" sz="7200" spc="-10" dirty="0">
                <a:latin typeface="Arial"/>
                <a:cs typeface="Arial"/>
              </a:rPr>
              <a:t>4</a:t>
            </a:r>
            <a:r>
              <a:rPr sz="7200" spc="-300" dirty="0">
                <a:latin typeface="Arial"/>
                <a:cs typeface="Arial"/>
              </a:rPr>
              <a:t> </a:t>
            </a:r>
            <a:r>
              <a:rPr sz="7200" spc="-10" dirty="0">
                <a:latin typeface="Arial"/>
                <a:cs typeface="Arial"/>
              </a:rPr>
              <a:t>Annual</a:t>
            </a:r>
            <a:r>
              <a:rPr sz="7200" spc="-295" dirty="0">
                <a:latin typeface="Arial"/>
                <a:cs typeface="Arial"/>
              </a:rPr>
              <a:t> </a:t>
            </a:r>
            <a:r>
              <a:rPr sz="7200" dirty="0">
                <a:latin typeface="Arial"/>
                <a:cs typeface="Arial"/>
              </a:rPr>
              <a:t>Awards</a:t>
            </a:r>
            <a:r>
              <a:rPr sz="7200" spc="-204" dirty="0">
                <a:latin typeface="Arial"/>
                <a:cs typeface="Arial"/>
              </a:rPr>
              <a:t> </a:t>
            </a:r>
            <a:r>
              <a:rPr sz="7200" spc="-10" dirty="0">
                <a:latin typeface="Arial"/>
                <a:cs typeface="Arial"/>
              </a:rPr>
              <a:t>Guidance</a:t>
            </a:r>
            <a:endParaRPr sz="7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2600" y="4764427"/>
            <a:ext cx="8001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latin typeface="Arial"/>
                <a:cs typeface="Arial"/>
              </a:rPr>
              <a:t>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support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club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officials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writing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 award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submissions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53600" y="3607929"/>
            <a:ext cx="2142744" cy="23347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D097AD-1D06-0CA1-7C1E-7A12465E3C66}"/>
              </a:ext>
            </a:extLst>
          </p:cNvPr>
          <p:cNvSpPr txBox="1"/>
          <p:nvPr/>
        </p:nvSpPr>
        <p:spPr>
          <a:xfrm>
            <a:off x="609600" y="381000"/>
            <a:ext cx="6145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Personality</a:t>
            </a:r>
            <a:r>
              <a:rPr lang="en-GB" sz="3600" b="1" spc="-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7D7F5-4737-5338-ECD8-4B7B115B12EE}"/>
              </a:ext>
            </a:extLst>
          </p:cNvPr>
          <p:cNvSpPr txBox="1"/>
          <p:nvPr/>
        </p:nvSpPr>
        <p:spPr>
          <a:xfrm>
            <a:off x="266700" y="1587326"/>
            <a:ext cx="11658600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lang="en-GB" sz="1400" b="1" dirty="0">
                <a:solidFill>
                  <a:srgbClr val="001F5F"/>
                </a:solidFill>
                <a:latin typeface="Arial"/>
                <a:cs typeface="Arial"/>
              </a:rPr>
              <a:t>Overview: </a:t>
            </a:r>
            <a:r>
              <a:rPr lang="en-GB" sz="1400" dirty="0">
                <a:latin typeface="Arial"/>
                <a:cs typeface="Arial"/>
              </a:rPr>
              <a:t>Personality of the Year is for someone who is known as a driving force for HASSRA, willing to take part as well as a leader. Their actions have taken HASSRA forwards either at club, regional or national level.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GB"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GB"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lang="en-GB"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The</a:t>
            </a:r>
            <a:r>
              <a:rPr lang="en-GB" sz="1400" spc="-8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award</a:t>
            </a:r>
            <a:r>
              <a:rPr lang="en-GB" sz="1400" spc="-4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submission</a:t>
            </a:r>
            <a:r>
              <a:rPr lang="en-GB" sz="1400" spc="-4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should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include</a:t>
            </a:r>
            <a:r>
              <a:rPr lang="en-GB" sz="1400" spc="-5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the</a:t>
            </a:r>
            <a:r>
              <a:rPr lang="en-GB" sz="1400" spc="-60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following:</a:t>
            </a:r>
            <a:endParaRPr lang="en-GB"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GB" sz="1400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lang="en-GB"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GB"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lang="en-GB"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GB"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lang="en-GB"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GB"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lang="en-GB"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The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submission</a:t>
            </a:r>
            <a:r>
              <a:rPr lang="en-GB" sz="1400" spc="-4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for</a:t>
            </a:r>
            <a:r>
              <a:rPr lang="en-GB" sz="1400" spc="-4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this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award</a:t>
            </a:r>
            <a:r>
              <a:rPr lang="en-GB" sz="1400" spc="-2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should</a:t>
            </a:r>
            <a:r>
              <a:rPr lang="en-GB" sz="1400" spc="-2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contain</a:t>
            </a:r>
            <a:r>
              <a:rPr lang="en-GB" sz="1400" spc="-4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details</a:t>
            </a:r>
            <a:r>
              <a:rPr lang="en-GB" sz="1400" spc="-1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the</a:t>
            </a:r>
            <a:r>
              <a:rPr lang="en-GB" sz="1400" spc="-4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nomination</a:t>
            </a:r>
            <a:r>
              <a:rPr lang="en-GB" sz="1400" spc="-1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year</a:t>
            </a:r>
            <a:r>
              <a:rPr lang="en-GB" sz="1400" spc="-5" dirty="0">
                <a:latin typeface="Arial"/>
                <a:cs typeface="Arial"/>
              </a:rPr>
              <a:t> </a:t>
            </a:r>
            <a:r>
              <a:rPr lang="en-GB" sz="1400" spc="-20" dirty="0">
                <a:latin typeface="Arial"/>
                <a:cs typeface="Arial"/>
              </a:rPr>
              <a:t>only.</a:t>
            </a:r>
            <a:r>
              <a:rPr lang="en-GB" sz="1400" dirty="0">
                <a:latin typeface="Arial"/>
                <a:cs typeface="Arial"/>
              </a:rPr>
              <a:t> It 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 </a:t>
            </a:r>
            <a:endParaRPr lang="en-GB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703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762000" y="76200"/>
            <a:ext cx="9204325" cy="780392"/>
          </a:xfrm>
          <a:prstGeom prst="rect">
            <a:avLst/>
          </a:prstGeom>
        </p:spPr>
        <p:txBody>
          <a:bodyPr vert="horz" wrap="square" lIns="0" tIns="224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Merit Award</a:t>
            </a:r>
            <a:endParaRPr sz="3600" b="1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19" y="1747519"/>
            <a:ext cx="11581765" cy="48359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addition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Committee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also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consider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lang="en-GB" sz="1400" spc="-80" dirty="0">
                <a:latin typeface="Arial"/>
                <a:cs typeface="Arial"/>
              </a:rPr>
              <a:t>Merit </a:t>
            </a:r>
            <a:r>
              <a:rPr sz="1400" dirty="0">
                <a:latin typeface="Arial"/>
                <a:cs typeface="Arial"/>
              </a:rPr>
              <a:t>Award.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 </a:t>
            </a:r>
            <a:r>
              <a:rPr lang="en-GB" sz="1400" spc="-10" dirty="0">
                <a:latin typeface="Arial"/>
                <a:cs typeface="Arial"/>
              </a:rPr>
              <a:t>Merit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lang="en-GB" sz="1400" dirty="0">
                <a:latin typeface="Arial"/>
                <a:cs typeface="Arial"/>
              </a:rPr>
              <a:t> is given w</a:t>
            </a:r>
            <a:r>
              <a:rPr sz="1400" dirty="0" err="1">
                <a:latin typeface="Arial"/>
                <a:cs typeface="Arial"/>
              </a:rPr>
              <a:t>ith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objective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giving</a:t>
            </a:r>
            <a:r>
              <a:rPr sz="1400" spc="2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recognition</a:t>
            </a:r>
            <a:r>
              <a:rPr sz="1400" spc="2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made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outstanding</a:t>
            </a:r>
            <a:r>
              <a:rPr sz="1400" spc="2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to </a:t>
            </a:r>
            <a:r>
              <a:rPr sz="1400" dirty="0">
                <a:latin typeface="Arial"/>
                <a:cs typeface="Arial"/>
              </a:rPr>
              <a:t>HASSRA.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intention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few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high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standard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set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maintained.</a:t>
            </a:r>
            <a:r>
              <a:rPr sz="1400" spc="145" dirty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This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scheme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intended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service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behalf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sufficiently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outstanding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warrant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recognition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regional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and/or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national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level.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endParaRPr sz="1400" dirty="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1400" b="1" dirty="0">
                <a:latin typeface="Arial"/>
                <a:cs typeface="Arial"/>
              </a:rPr>
              <a:t>The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essential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ingredient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for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award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is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outstanding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service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HASSRA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as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organisation,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normally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over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long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period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years.</a:t>
            </a:r>
            <a:endParaRPr sz="1400" dirty="0">
              <a:latin typeface="Arial"/>
              <a:cs typeface="Arial"/>
            </a:endParaRPr>
          </a:p>
          <a:p>
            <a:pPr marL="240665" marR="9525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It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intended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rewarded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through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scheme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success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pursuits,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annual </a:t>
            </a:r>
            <a:r>
              <a:rPr sz="1400" dirty="0">
                <a:latin typeface="Arial"/>
                <a:cs typeface="Arial"/>
              </a:rPr>
              <a:t>trophies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appropriate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purpose.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possible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down hard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fast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criteria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essence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scheme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flexibility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exercise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personal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judgement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Chair.</a:t>
            </a:r>
            <a:endParaRPr sz="1400" dirty="0">
              <a:latin typeface="Arial"/>
              <a:cs typeface="Arial"/>
            </a:endParaRPr>
          </a:p>
          <a:p>
            <a:pPr marL="240665" marR="1143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Members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nominated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unless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they have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served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preceding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twelve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months.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Retired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members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considered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beyond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time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limit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unless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exceptionally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they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maintained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continuous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record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significant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service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after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their retirement.</a:t>
            </a:r>
            <a:endParaRPr sz="1400" dirty="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Nominations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considered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Committee in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parallel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annual awards,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but the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final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decision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rest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with</a:t>
            </a:r>
            <a:endParaRPr sz="1400" dirty="0">
              <a:latin typeface="Arial"/>
              <a:cs typeface="Arial"/>
            </a:endParaRPr>
          </a:p>
          <a:p>
            <a:pPr marL="240665" algn="just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Chairperson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Board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Management,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Committee.</a:t>
            </a:r>
            <a:endParaRPr sz="1400" dirty="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Each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accompanied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statement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grounds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made.</a:t>
            </a:r>
            <a:endParaRPr sz="1400" dirty="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Nominations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made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confidence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without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notification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member(s)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concerned.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Arial"/>
              <a:cs typeface="Arial"/>
            </a:endParaRPr>
          </a:p>
          <a:p>
            <a:pPr marL="12700" marR="177165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 contain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key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longevity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HASSRA.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lang="en-GB" sz="1400" spc="-90" dirty="0">
                <a:latin typeface="Arial"/>
                <a:cs typeface="Arial"/>
              </a:rPr>
              <a:t>It </a:t>
            </a:r>
            <a:r>
              <a:rPr lang="en-GB" sz="1400" dirty="0">
                <a:latin typeface="Arial"/>
                <a:cs typeface="Arial"/>
              </a:rPr>
              <a:t>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762000" y="0"/>
            <a:ext cx="10058400" cy="780392"/>
          </a:xfrm>
          <a:prstGeom prst="rect">
            <a:avLst/>
          </a:prstGeom>
        </p:spPr>
        <p:txBody>
          <a:bodyPr vert="horz" wrap="square" lIns="0" tIns="224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4294967295"/>
          </p:nvPr>
        </p:nvSpPr>
        <p:spPr>
          <a:xfrm>
            <a:off x="4292853" y="2126945"/>
            <a:ext cx="7195184" cy="294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The</a:t>
            </a:r>
            <a:r>
              <a:rPr sz="2400" spc="-35" dirty="0"/>
              <a:t> </a:t>
            </a:r>
            <a:r>
              <a:rPr sz="2400" dirty="0"/>
              <a:t>deadline</a:t>
            </a:r>
            <a:r>
              <a:rPr sz="2400" spc="-10" dirty="0"/>
              <a:t> </a:t>
            </a:r>
            <a:r>
              <a:rPr sz="2400" dirty="0"/>
              <a:t>for</a:t>
            </a:r>
            <a:r>
              <a:rPr sz="2400" spc="-40" dirty="0"/>
              <a:t> </a:t>
            </a:r>
            <a:r>
              <a:rPr sz="2400" dirty="0"/>
              <a:t>submitting</a:t>
            </a:r>
            <a:r>
              <a:rPr sz="2400" spc="-25" dirty="0"/>
              <a:t> </a:t>
            </a:r>
            <a:r>
              <a:rPr sz="2400" dirty="0"/>
              <a:t>nominations</a:t>
            </a:r>
            <a:r>
              <a:rPr sz="2400" spc="-35" dirty="0"/>
              <a:t> </a:t>
            </a:r>
            <a:r>
              <a:rPr sz="2400" spc="-25" dirty="0"/>
              <a:t>is:</a:t>
            </a:r>
          </a:p>
          <a:p>
            <a:pPr marL="87630" algn="ctr">
              <a:lnSpc>
                <a:spcPct val="100000"/>
              </a:lnSpc>
              <a:spcBef>
                <a:spcPts val="5"/>
              </a:spcBef>
            </a:pPr>
            <a:r>
              <a:rPr lang="en-GB" sz="2400" b="1" dirty="0">
                <a:latin typeface="Arial"/>
                <a:cs typeface="Arial"/>
              </a:rPr>
              <a:t>Wednesday 19</a:t>
            </a:r>
            <a:r>
              <a:rPr lang="en-GB" sz="2400" b="1" baseline="30000" dirty="0">
                <a:latin typeface="Arial"/>
                <a:cs typeface="Arial"/>
              </a:rPr>
              <a:t>th</a:t>
            </a:r>
            <a:r>
              <a:rPr lang="en-GB" sz="2400" b="1" dirty="0">
                <a:latin typeface="Arial"/>
                <a:cs typeface="Arial"/>
              </a:rPr>
              <a:t> February 2024</a:t>
            </a:r>
          </a:p>
          <a:p>
            <a:pPr marL="12065" marR="5080" algn="ctr">
              <a:lnSpc>
                <a:spcPct val="100000"/>
              </a:lnSpc>
            </a:pPr>
            <a:endParaRPr lang="en-GB" sz="2400" b="1" dirty="0">
              <a:latin typeface="Arial"/>
              <a:cs typeface="Arial"/>
            </a:endParaRPr>
          </a:p>
          <a:p>
            <a:r>
              <a:rPr sz="2400" dirty="0"/>
              <a:t>Winners</a:t>
            </a:r>
            <a:r>
              <a:rPr sz="2400" spc="-80" dirty="0"/>
              <a:t> </a:t>
            </a:r>
            <a:r>
              <a:rPr sz="2400" dirty="0"/>
              <a:t>of</a:t>
            </a:r>
            <a:r>
              <a:rPr sz="2400" spc="-15" dirty="0"/>
              <a:t> </a:t>
            </a:r>
            <a:r>
              <a:rPr sz="2400" dirty="0"/>
              <a:t>the</a:t>
            </a:r>
            <a:r>
              <a:rPr sz="2400" spc="-35" dirty="0"/>
              <a:t> </a:t>
            </a:r>
            <a:r>
              <a:rPr sz="2400" dirty="0"/>
              <a:t>202</a:t>
            </a:r>
            <a:r>
              <a:rPr lang="en-GB" sz="2400" dirty="0"/>
              <a:t>4</a:t>
            </a:r>
            <a:r>
              <a:rPr sz="2400" spc="-10" dirty="0"/>
              <a:t> </a:t>
            </a:r>
            <a:r>
              <a:rPr lang="en-GB" sz="2400" spc="-10" dirty="0"/>
              <a:t>South East</a:t>
            </a:r>
            <a:r>
              <a:rPr sz="2400" spc="5" dirty="0"/>
              <a:t> </a:t>
            </a:r>
            <a:r>
              <a:rPr sz="2400" dirty="0"/>
              <a:t>Regional</a:t>
            </a:r>
            <a:r>
              <a:rPr sz="2400" spc="-114" dirty="0"/>
              <a:t> </a:t>
            </a:r>
            <a:r>
              <a:rPr sz="2400" spc="-10" dirty="0"/>
              <a:t>Awards </a:t>
            </a:r>
            <a:r>
              <a:rPr sz="2400" dirty="0"/>
              <a:t>will</a:t>
            </a:r>
            <a:r>
              <a:rPr sz="2400" spc="45" dirty="0"/>
              <a:t> </a:t>
            </a:r>
            <a:r>
              <a:rPr sz="2400" dirty="0"/>
              <a:t>be</a:t>
            </a:r>
            <a:r>
              <a:rPr sz="2400" spc="-5" dirty="0"/>
              <a:t> </a:t>
            </a:r>
            <a:r>
              <a:rPr sz="2400" dirty="0"/>
              <a:t>announced</a:t>
            </a:r>
            <a:r>
              <a:rPr sz="2400" spc="-30" dirty="0"/>
              <a:t> </a:t>
            </a:r>
            <a:r>
              <a:rPr sz="2400" dirty="0"/>
              <a:t>during</a:t>
            </a:r>
            <a:r>
              <a:rPr sz="2400" spc="-10" dirty="0"/>
              <a:t> </a:t>
            </a:r>
            <a:r>
              <a:rPr sz="2400" dirty="0"/>
              <a:t>the</a:t>
            </a:r>
            <a:r>
              <a:rPr sz="2400" spc="-10" dirty="0"/>
              <a:t> </a:t>
            </a:r>
            <a:r>
              <a:rPr lang="en-GB" sz="2400" spc="-10" dirty="0"/>
              <a:t>South East</a:t>
            </a:r>
            <a:r>
              <a:rPr sz="2400" spc="-135" dirty="0"/>
              <a:t> </a:t>
            </a:r>
            <a:r>
              <a:rPr sz="2400" spc="-10" dirty="0"/>
              <a:t>Annual </a:t>
            </a:r>
            <a:r>
              <a:rPr lang="en-GB" sz="2400" spc="-10" dirty="0"/>
              <a:t>General Meeting and </a:t>
            </a:r>
            <a:r>
              <a:rPr sz="2400" dirty="0"/>
              <a:t>Conference</a:t>
            </a:r>
            <a:r>
              <a:rPr sz="2400" spc="-10" dirty="0"/>
              <a:t> </a:t>
            </a:r>
            <a:r>
              <a:rPr sz="2400" dirty="0"/>
              <a:t>at</a:t>
            </a:r>
            <a:r>
              <a:rPr sz="2400" spc="-25" dirty="0"/>
              <a:t>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 Martin-in-the-Fields, Trafalgar Square, London WC2N 4JJ</a:t>
            </a:r>
            <a:r>
              <a:rPr sz="28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76801" y="5417311"/>
            <a:ext cx="59436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600" b="1" dirty="0">
                <a:latin typeface="Arial"/>
                <a:cs typeface="Arial"/>
              </a:rPr>
              <a:t>Wednesday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lang="en-GB" sz="3600" b="1" spc="-10" dirty="0">
                <a:latin typeface="Arial"/>
                <a:cs typeface="Arial"/>
              </a:rPr>
              <a:t>12</a:t>
            </a:r>
            <a:r>
              <a:rPr lang="en-GB" sz="3600" b="1" spc="-10" baseline="30000" dirty="0">
                <a:latin typeface="Arial"/>
                <a:cs typeface="Arial"/>
              </a:rPr>
              <a:t>th</a:t>
            </a:r>
            <a:r>
              <a:rPr lang="en-GB"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March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2024</a:t>
            </a:r>
            <a:endParaRPr sz="3600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356620" cy="44782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9296400" cy="816121"/>
          </a:xfrm>
          <a:prstGeom prst="rect">
            <a:avLst/>
          </a:prstGeom>
          <a:solidFill>
            <a:srgbClr val="CC0066"/>
          </a:solidFill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  <a:r>
              <a:rPr sz="3600" b="1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3600" b="1" spc="-19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</a:t>
            </a:r>
            <a:r>
              <a:rPr sz="3600" b="1" spc="-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</a:t>
            </a:r>
            <a:r>
              <a:rPr sz="3600" b="1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  <a:r>
              <a:rPr sz="3600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36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</a:t>
            </a:r>
            <a:r>
              <a:rPr lang="en-GB" sz="3600" b="1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891" y="1747519"/>
            <a:ext cx="11547475" cy="43434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0665" marR="5080" indent="-227965">
              <a:lnSpc>
                <a:spcPct val="100000"/>
              </a:lnSpc>
              <a:spcBef>
                <a:spcPts val="90"/>
              </a:spcBef>
              <a:buChar char="•"/>
              <a:tabLst>
                <a:tab pos="240665" algn="l"/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10" dirty="0">
                <a:latin typeface="Arial"/>
                <a:cs typeface="Arial"/>
              </a:rPr>
              <a:t> HASSRA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South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Committee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produced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following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guidance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 club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officials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 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preparation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awards.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guidance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intended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provide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framework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officials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write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submissions,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whilst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ensuring </a:t>
            </a:r>
            <a:r>
              <a:rPr sz="1400" dirty="0">
                <a:latin typeface="Arial"/>
                <a:cs typeface="Arial"/>
              </a:rPr>
              <a:t>consistency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when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comes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judging</a:t>
            </a:r>
            <a:r>
              <a:rPr sz="1400" spc="-10" dirty="0">
                <a:latin typeface="Arial"/>
                <a:cs typeface="Arial"/>
              </a:rPr>
              <a:t> nominations.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45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Winners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2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go</a:t>
            </a:r>
            <a:r>
              <a:rPr sz="1400" spc="2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forward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represent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South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East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National</a:t>
            </a:r>
            <a:r>
              <a:rPr sz="1400" spc="2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Awards.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national</a:t>
            </a:r>
            <a:endParaRPr sz="1400" dirty="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winners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announced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Annual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Conference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&amp;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 Dinner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May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each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year.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400" dirty="0">
                <a:latin typeface="Arial"/>
                <a:cs typeface="Arial"/>
              </a:rPr>
              <a:t>This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guidance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South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East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 award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categories,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namely: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45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Best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(Large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Small)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Business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Sponsor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Year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Volunteer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Year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spcBef>
                <a:spcPts val="5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Best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Person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Best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Arts,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Crafts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&amp;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Sporting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Contributor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Best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Newcomer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Innovation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Award</a:t>
            </a:r>
            <a:endParaRPr lang="en-GB" sz="1400" spc="-1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lang="en-GB" sz="1400" spc="-10" dirty="0">
                <a:latin typeface="Arial"/>
                <a:cs typeface="Arial"/>
              </a:rPr>
              <a:t>Personality 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Merit </a:t>
            </a:r>
            <a:r>
              <a:rPr sz="1400" spc="-10" dirty="0">
                <a:latin typeface="Arial"/>
                <a:cs typeface="Arial"/>
              </a:rPr>
              <a:t>Award</a:t>
            </a:r>
            <a:endParaRPr lang="en-GB" sz="1400" spc="-1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endParaRPr lang="en-GB" sz="1400" spc="-10" dirty="0">
              <a:latin typeface="Arial"/>
              <a:cs typeface="Arial"/>
            </a:endParaRPr>
          </a:p>
          <a:p>
            <a:pPr marL="469265" lvl="1">
              <a:lnSpc>
                <a:spcPct val="100000"/>
              </a:lnSpc>
              <a:tabLst>
                <a:tab pos="698500" algn="l"/>
                <a:tab pos="699135" algn="l"/>
              </a:tabLst>
            </a:pPr>
            <a:r>
              <a:rPr lang="en-GB" sz="1400" spc="-10" dirty="0">
                <a:latin typeface="Arial"/>
                <a:cs typeface="Arial"/>
              </a:rPr>
              <a:t>Nominations should be sent to DWP HASSRA Southeast </a:t>
            </a:r>
            <a:r>
              <a:rPr lang="en-GB" sz="1400" spc="-10" dirty="0">
                <a:latin typeface="Arial"/>
                <a:cs typeface="Arial"/>
                <a:hlinkClick r:id="rId2"/>
              </a:rPr>
              <a:t>HASSRA.SOUTHEAST@DWP.GOV.UK</a:t>
            </a:r>
            <a:r>
              <a:rPr lang="en-GB" sz="1400" spc="-10" dirty="0"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276107" y="228600"/>
            <a:ext cx="725487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sz="36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sz="3600" b="1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</a:t>
            </a:r>
            <a:r>
              <a:rPr sz="36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(Large</a:t>
            </a:r>
            <a:r>
              <a:rPr sz="3600" b="1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36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878" y="1747519"/>
            <a:ext cx="11577320" cy="49975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90"/>
              </a:spcBef>
              <a:buChar char="•"/>
              <a:tabLst>
                <a:tab pos="240665" algn="l"/>
                <a:tab pos="241935" algn="l"/>
              </a:tabLst>
            </a:pPr>
            <a:r>
              <a:rPr sz="1400" dirty="0">
                <a:latin typeface="Arial"/>
                <a:cs typeface="Arial"/>
              </a:rPr>
              <a:t>HASSRA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South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East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categories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Best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awards: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Best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Large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150+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members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Best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small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less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150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members</a:t>
            </a:r>
            <a:endParaRPr sz="14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450" dirty="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buChar char="•"/>
              <a:tabLst>
                <a:tab pos="240665" algn="l"/>
                <a:tab pos="241935" algn="l"/>
              </a:tabLst>
            </a:pPr>
            <a:r>
              <a:rPr sz="1400" dirty="0">
                <a:latin typeface="Arial"/>
                <a:cs typeface="Arial"/>
              </a:rPr>
              <a:t>Each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category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lang="en-GB" sz="1400" spc="-30" dirty="0">
                <a:latin typeface="Arial"/>
                <a:cs typeface="Arial"/>
              </a:rPr>
              <a:t>winner and Runner up with a highly commended place across the two categories</a:t>
            </a:r>
            <a:r>
              <a:rPr sz="1400" spc="-10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450" dirty="0">
              <a:latin typeface="Arial"/>
              <a:cs typeface="Arial"/>
            </a:endParaRPr>
          </a:p>
          <a:p>
            <a:pPr marL="12700" marR="9525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Best Local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 awards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provide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 full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varied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programme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 activities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who </a:t>
            </a:r>
            <a:r>
              <a:rPr sz="1400" dirty="0">
                <a:latin typeface="Arial"/>
                <a:cs typeface="Arial"/>
              </a:rPr>
              <a:t>work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both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site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hybrid.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Details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taken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increase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membership,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including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brief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summary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membership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staff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post</a:t>
            </a:r>
            <a:r>
              <a:rPr sz="1400" spc="-10" dirty="0">
                <a:latin typeface="Arial"/>
                <a:cs typeface="Arial"/>
              </a:rPr>
              <a:t> figures</a:t>
            </a:r>
            <a:endParaRPr sz="1400" dirty="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for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site(s).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spcBef>
                <a:spcPts val="5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summary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events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(including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events,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trips,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social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charitable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fundraising)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organised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throughout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year.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Details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worked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alongside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site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leaders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wellbeing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colleagues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office.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extent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taken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events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and,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where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appropriate,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represented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</a:t>
            </a:r>
            <a:endParaRPr sz="1400" dirty="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region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national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national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CSSC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events.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How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adapted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ensure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hybrid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workers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engaged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HASSRA.</a:t>
            </a:r>
            <a:endParaRPr sz="1400" dirty="0">
              <a:latin typeface="Arial"/>
              <a:cs typeface="Arial"/>
            </a:endParaRPr>
          </a:p>
          <a:p>
            <a:pPr marL="698500" lvl="1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Any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general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information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relevant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showcase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clubs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delivery</a:t>
            </a:r>
            <a:r>
              <a:rPr sz="1400" spc="1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activity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throughout</a:t>
            </a:r>
            <a:r>
              <a:rPr sz="1400" spc="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enhance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</a:t>
            </a:r>
            <a:endParaRPr sz="1400" dirty="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service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provides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members.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example,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communicates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members.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1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concise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year </a:t>
            </a:r>
            <a:r>
              <a:rPr sz="1400" dirty="0">
                <a:latin typeface="Arial"/>
                <a:cs typeface="Arial"/>
              </a:rPr>
              <a:t>only.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</a:t>
            </a:r>
            <a:r>
              <a:rPr sz="14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sz="14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limited to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maximum</a:t>
            </a:r>
            <a:r>
              <a:rPr sz="14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pages</a:t>
            </a:r>
            <a:r>
              <a:rPr sz="1400" u="sng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submitted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using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GB" sz="1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club award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template.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appropriate to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publicity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or </a:t>
            </a:r>
            <a:r>
              <a:rPr sz="1400" spc="-10" dirty="0">
                <a:latin typeface="Arial"/>
                <a:cs typeface="Arial"/>
              </a:rPr>
              <a:t>photographs.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62801" y="231006"/>
            <a:ext cx="28194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9270" marR="5080" indent="-497205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Each club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that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submits a</a:t>
            </a:r>
            <a:r>
              <a:rPr lang="en-GB" sz="1200" dirty="0">
                <a:latin typeface="Arial"/>
                <a:cs typeface="Arial"/>
              </a:rPr>
              <a:t> fully completed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award </a:t>
            </a:r>
            <a:r>
              <a:rPr sz="1200" dirty="0">
                <a:latin typeface="Arial"/>
                <a:cs typeface="Arial"/>
              </a:rPr>
              <a:t>entry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receive</a:t>
            </a:r>
            <a:r>
              <a:rPr sz="1200" spc="2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£25.00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(subject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agreement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Awards </a:t>
            </a:r>
            <a:r>
              <a:rPr sz="1200" spc="-10" dirty="0">
                <a:latin typeface="Arial"/>
                <a:cs typeface="Arial"/>
              </a:rPr>
              <a:t>Committee</a:t>
            </a:r>
            <a:r>
              <a:rPr lang="en-GB" sz="1200" spc="-10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33400" y="304800"/>
            <a:ext cx="669163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sz="3600" b="1" spc="-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  <a:r>
              <a:rPr sz="3600"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600" b="1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891" y="1747519"/>
            <a:ext cx="11578590" cy="40341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Business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Sponsor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Year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recognition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Leaders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significant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supporting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colleagues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achieving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HASSRA’s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goals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enabling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association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flourish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level.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Leader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fully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purpose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value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business.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question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person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nominated</a:t>
            </a:r>
            <a:r>
              <a:rPr sz="1400" spc="2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2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made</a:t>
            </a:r>
            <a:r>
              <a:rPr sz="1400" spc="2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significant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advancing</a:t>
            </a:r>
            <a:r>
              <a:rPr sz="1400" spc="2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their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area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responsibility,</a:t>
            </a:r>
            <a:r>
              <a:rPr sz="1400" spc="2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supporting </a:t>
            </a:r>
            <a:r>
              <a:rPr sz="1400" dirty="0">
                <a:latin typeface="Arial"/>
                <a:cs typeface="Arial"/>
              </a:rPr>
              <a:t>colleagues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HASSRA’s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objectives.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specifically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wellbeing,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increasing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HASSRA’s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membership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base, </a:t>
            </a:r>
            <a:r>
              <a:rPr sz="1400" dirty="0">
                <a:latin typeface="Arial"/>
                <a:cs typeface="Arial"/>
              </a:rPr>
              <a:t>ensuring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offers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programme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events/activities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increasing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volunteer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capacity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engagement.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spcBef>
                <a:spcPts val="340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Arial"/>
                <a:cs typeface="Arial"/>
              </a:rPr>
              <a:t>Nominee’s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name,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grade,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job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role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office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location.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spcBef>
                <a:spcPts val="310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description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 made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Business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Sponsor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year.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focus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strongly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on:</a:t>
            </a:r>
            <a:endParaRPr sz="1400" dirty="0">
              <a:latin typeface="Arial"/>
              <a:cs typeface="Arial"/>
            </a:endParaRPr>
          </a:p>
          <a:p>
            <a:pPr marL="1155700" marR="5715" lvl="1" indent="-228600">
              <a:lnSpc>
                <a:spcPts val="1510"/>
              </a:lnSpc>
              <a:spcBef>
                <a:spcPts val="530"/>
              </a:spcBef>
              <a:buFont typeface="Courier New"/>
              <a:buChar char="o"/>
              <a:tabLst>
                <a:tab pos="1156335" algn="l"/>
              </a:tabLst>
            </a:pPr>
            <a:r>
              <a:rPr sz="1400" dirty="0">
                <a:latin typeface="Arial"/>
                <a:cs typeface="Arial"/>
              </a:rPr>
              <a:t>What</a:t>
            </a:r>
            <a:r>
              <a:rPr sz="1400" spc="3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done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3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advance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2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3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their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area;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2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they</a:t>
            </a:r>
            <a:r>
              <a:rPr sz="1400" spc="2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supported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others</a:t>
            </a:r>
            <a:r>
              <a:rPr sz="1400" spc="3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joining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HASSRA,</a:t>
            </a:r>
            <a:r>
              <a:rPr sz="1400" spc="3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their </a:t>
            </a:r>
            <a:r>
              <a:rPr sz="1400" dirty="0">
                <a:latin typeface="Arial"/>
                <a:cs typeface="Arial"/>
              </a:rPr>
              <a:t>participation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they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combined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wellbeing.</a:t>
            </a:r>
            <a:endParaRPr sz="1400" dirty="0">
              <a:latin typeface="Arial"/>
              <a:cs typeface="Arial"/>
            </a:endParaRPr>
          </a:p>
          <a:p>
            <a:pPr marL="1155700" lvl="1" indent="-229235">
              <a:lnSpc>
                <a:spcPct val="100000"/>
              </a:lnSpc>
              <a:spcBef>
                <a:spcPts val="320"/>
              </a:spcBef>
              <a:buFont typeface="Courier New"/>
              <a:buChar char="o"/>
              <a:tabLst>
                <a:tab pos="1156335" algn="l"/>
              </a:tabLst>
            </a:pPr>
            <a:r>
              <a:rPr sz="1400" dirty="0">
                <a:latin typeface="Arial"/>
                <a:cs typeface="Arial"/>
              </a:rPr>
              <a:t>What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been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result.</a:t>
            </a:r>
            <a:endParaRPr sz="1400" dirty="0">
              <a:latin typeface="Arial"/>
              <a:cs typeface="Arial"/>
            </a:endParaRPr>
          </a:p>
          <a:p>
            <a:pPr marL="1155700" marR="11430" lvl="1" indent="-228600">
              <a:lnSpc>
                <a:spcPts val="1510"/>
              </a:lnSpc>
              <a:spcBef>
                <a:spcPts val="530"/>
              </a:spcBef>
              <a:buFont typeface="Courier New"/>
              <a:buChar char="o"/>
              <a:tabLst>
                <a:tab pos="1156335" algn="l"/>
              </a:tabLst>
            </a:pPr>
            <a:r>
              <a:rPr sz="1400" dirty="0">
                <a:latin typeface="Arial"/>
                <a:cs typeface="Arial"/>
              </a:rPr>
              <a:t>Skills,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ability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methods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used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achieving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these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results: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describe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many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teams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/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colleagues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/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offices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were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impacted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their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support.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lang="en-GB" sz="1400" spc="-55" dirty="0">
                <a:latin typeface="Arial"/>
                <a:cs typeface="Arial"/>
              </a:rPr>
              <a:t>made on the Individual Award submission template, </a:t>
            </a:r>
            <a:r>
              <a:rPr sz="1400" dirty="0">
                <a:latin typeface="Arial"/>
                <a:cs typeface="Arial"/>
              </a:rPr>
              <a:t>limited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maximum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3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pages.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38378" y="495680"/>
            <a:ext cx="474472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r>
              <a:rPr sz="3600" b="1" spc="-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3600" b="1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3600" b="1" spc="-13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6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319" y="1628394"/>
            <a:ext cx="11577955" cy="4996752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marR="6985" algn="just">
              <a:lnSpc>
                <a:spcPct val="99600"/>
              </a:lnSpc>
              <a:spcBef>
                <a:spcPts val="95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trophy</a:t>
            </a:r>
            <a:r>
              <a:rPr sz="1400" spc="1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awarded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lang="en-GB" sz="1400">
                <a:latin typeface="Arial"/>
                <a:cs typeface="Arial"/>
              </a:rPr>
              <a:t>South East</a:t>
            </a:r>
            <a:r>
              <a:rPr sz="1400" spc="2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deemed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contributed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most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association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21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a </a:t>
            </a:r>
            <a:r>
              <a:rPr sz="1400" dirty="0">
                <a:latin typeface="Arial"/>
                <a:cs typeface="Arial"/>
              </a:rPr>
              <a:t>voluntary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capacity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year.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Importantly,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2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not</a:t>
            </a:r>
            <a:r>
              <a:rPr sz="1400" b="1" spc="2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intended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outstanding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service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over</a:t>
            </a:r>
            <a:r>
              <a:rPr sz="1400" spc="2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many</a:t>
            </a:r>
            <a:r>
              <a:rPr sz="1400" spc="2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years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27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association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already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purpose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Merit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Award).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Volunteer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Year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intended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volunteers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make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high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impact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their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nationally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year.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Arial"/>
              <a:cs typeface="Arial"/>
            </a:endParaRPr>
          </a:p>
          <a:p>
            <a:pPr marL="12700" marR="7620" algn="just">
              <a:lnSpc>
                <a:spcPct val="99300"/>
              </a:lnSpc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voluntary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demonstrated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3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ways,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key</a:t>
            </a:r>
            <a:r>
              <a:rPr sz="1400" spc="3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aspect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3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3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</a:t>
            </a:r>
            <a:r>
              <a:rPr sz="1400" spc="3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volunteer</a:t>
            </a:r>
            <a:r>
              <a:rPr sz="1400" spc="3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3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their </a:t>
            </a:r>
            <a:r>
              <a:rPr sz="1400" dirty="0">
                <a:latin typeface="Arial"/>
                <a:cs typeface="Arial"/>
              </a:rPr>
              <a:t>contribution(s)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significant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positive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impact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association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whatever level.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There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set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requirement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 nature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this </a:t>
            </a:r>
            <a:r>
              <a:rPr sz="1400" dirty="0">
                <a:latin typeface="Arial"/>
                <a:cs typeface="Arial"/>
              </a:rPr>
              <a:t>voluntary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capacity,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role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shown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positively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contributed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association.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25"/>
              </a:spcBef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winning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volunteer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considered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provided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truly outstanding service.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 may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any area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but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must represent 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contribution </a:t>
            </a:r>
            <a:r>
              <a:rPr sz="1400" dirty="0">
                <a:latin typeface="Arial"/>
                <a:cs typeface="Arial"/>
              </a:rPr>
              <a:t>which has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gone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more than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'extra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mile'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 help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 association. For example,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 has,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through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their own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efforts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motivation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of </a:t>
            </a:r>
            <a:r>
              <a:rPr sz="1400" dirty="0">
                <a:latin typeface="Arial"/>
                <a:cs typeface="Arial"/>
              </a:rPr>
              <a:t>others,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helped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regenerate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2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was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previously</a:t>
            </a:r>
            <a:r>
              <a:rPr sz="1400" spc="1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dormant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inactive,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kept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afloat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where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otherwise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1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folded,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or </a:t>
            </a:r>
            <a:r>
              <a:rPr sz="1400" dirty="0">
                <a:latin typeface="Arial"/>
                <a:cs typeface="Arial"/>
              </a:rPr>
              <a:t>undertook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organisation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event(s)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exceptionally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high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standard.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These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examples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means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exhaustive.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submitted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either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manager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indent="-229235" algn="just">
              <a:lnSpc>
                <a:spcPct val="100000"/>
              </a:lnSpc>
              <a:buChar char="•"/>
              <a:tabLst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name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nominee.</a:t>
            </a:r>
            <a:endParaRPr sz="1400" dirty="0">
              <a:latin typeface="Arial"/>
              <a:cs typeface="Arial"/>
            </a:endParaRPr>
          </a:p>
          <a:p>
            <a:pPr marL="698500" marR="9525" indent="-229235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outline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nominee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 year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question,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focusing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personal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skills,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ability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input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individual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these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attributes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positively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impact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general.</a:t>
            </a:r>
            <a:endParaRPr sz="1400" dirty="0">
              <a:latin typeface="Arial"/>
              <a:cs typeface="Arial"/>
            </a:endParaRPr>
          </a:p>
          <a:p>
            <a:pPr marL="698500" marR="7620" indent="-229235" algn="just">
              <a:lnSpc>
                <a:spcPct val="100000"/>
              </a:lnSpc>
              <a:buChar char="•"/>
              <a:tabLst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Often,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volunteers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3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only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make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one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main</a:t>
            </a:r>
            <a:r>
              <a:rPr sz="1400" spc="2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contribution,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but</a:t>
            </a:r>
            <a:r>
              <a:rPr sz="1400" spc="3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also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contribute</a:t>
            </a:r>
            <a:r>
              <a:rPr sz="1400" spc="2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3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</a:t>
            </a:r>
            <a:r>
              <a:rPr sz="1400" spc="3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ways</a:t>
            </a:r>
            <a:r>
              <a:rPr sz="1400" spc="3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assist</a:t>
            </a:r>
            <a:r>
              <a:rPr sz="1400" spc="3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association.</a:t>
            </a:r>
            <a:r>
              <a:rPr sz="1400" spc="30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outline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extent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individual's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highlighting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key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these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benefited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concerned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generally.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only.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It </a:t>
            </a:r>
            <a:r>
              <a:rPr lang="en-GB" sz="1400" dirty="0">
                <a:latin typeface="Arial"/>
                <a:cs typeface="Arial"/>
              </a:rPr>
              <a:t>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67603" y="2286000"/>
            <a:ext cx="11336655" cy="3482877"/>
          </a:xfrm>
          <a:prstGeom prst="rect">
            <a:avLst/>
          </a:prstGeom>
        </p:spPr>
        <p:txBody>
          <a:bodyPr vert="horz" wrap="square" lIns="0" tIns="11430" rIns="0" bIns="0" rtlCol="0" anchor="t">
            <a:spAutoFit/>
          </a:bodyPr>
          <a:lstStyle/>
          <a:p>
            <a:pPr marL="12700" marR="330835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recognises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readily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participate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activities.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Committee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looking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following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criteria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each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submission: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spcBef>
                <a:spcPts val="5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2024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only,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what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level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(local,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national).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Contribution 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lang="en-GB" sz="1400" spc="-20" dirty="0">
                <a:latin typeface="Arial"/>
                <a:cs typeface="Arial"/>
              </a:rPr>
              <a:t>2024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450" dirty="0">
              <a:latin typeface="Arial"/>
              <a:cs typeface="Arial"/>
            </a:endParaRPr>
          </a:p>
          <a:p>
            <a:pPr marL="12700" marR="73025">
              <a:lnSpc>
                <a:spcPct val="99300"/>
              </a:lnSpc>
            </a:pPr>
            <a:r>
              <a:rPr sz="1400" spc="-10" dirty="0">
                <a:latin typeface="Arial"/>
                <a:cs typeface="Arial"/>
              </a:rPr>
              <a:t>Individuals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achievements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specific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category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clear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first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paragraph.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If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seeking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-10" dirty="0">
                <a:latin typeface="Arial"/>
                <a:cs typeface="Arial"/>
              </a:rPr>
              <a:t> achievements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different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sports,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also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clear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outset,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though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be </a:t>
            </a:r>
            <a:r>
              <a:rPr sz="1400" dirty="0">
                <a:latin typeface="Arial"/>
                <a:cs typeface="Arial"/>
              </a:rPr>
              <a:t>normal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there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least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activity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take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precedence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over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others.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achievements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2024</a:t>
            </a:r>
            <a:r>
              <a:rPr sz="1400" spc="-20" dirty="0">
                <a:latin typeface="Arial"/>
                <a:cs typeface="Arial"/>
              </a:rPr>
              <a:t> only,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what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level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national.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individual's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sport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2024</a:t>
            </a:r>
            <a:r>
              <a:rPr sz="1400" spc="-10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only.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It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BC2E5D-DC19-C3C7-6222-E00468A016FE}"/>
              </a:ext>
            </a:extLst>
          </p:cNvPr>
          <p:cNvSpPr txBox="1"/>
          <p:nvPr/>
        </p:nvSpPr>
        <p:spPr>
          <a:xfrm>
            <a:off x="838200" y="228600"/>
            <a:ext cx="6134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n-GB" sz="36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n-GB" sz="3600"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90573" y="0"/>
            <a:ext cx="10058400" cy="829329"/>
          </a:xfrm>
          <a:prstGeom prst="rect">
            <a:avLst/>
          </a:prstGeom>
        </p:spPr>
        <p:txBody>
          <a:bodyPr vert="horz" wrap="square" lIns="0" tIns="2421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sz="3600" b="1" spc="-25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Arts,</a:t>
            </a:r>
            <a:r>
              <a:rPr sz="3600" b="1" spc="-11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Crafts</a:t>
            </a:r>
            <a:r>
              <a:rPr sz="3600" b="1" spc="-8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3600" b="1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sz="3600" b="1" spc="-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Sporting</a:t>
            </a:r>
            <a:r>
              <a:rPr sz="3600" b="1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Contributor</a:t>
            </a:r>
            <a:endParaRPr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319" y="1787398"/>
            <a:ext cx="11577320" cy="455381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93700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trophy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recognises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greater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participation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especially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those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participate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non-</a:t>
            </a:r>
            <a:r>
              <a:rPr sz="1400" spc="-10" dirty="0">
                <a:latin typeface="Arial"/>
                <a:cs typeface="Arial"/>
              </a:rPr>
              <a:t>sporting </a:t>
            </a:r>
            <a:r>
              <a:rPr sz="1400" dirty="0">
                <a:latin typeface="Arial"/>
                <a:cs typeface="Arial"/>
              </a:rPr>
              <a:t>activities,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e.g.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crafts,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quizzes,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drama,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music,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photography,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baking,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etc.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(this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list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exhaustive).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significant </a:t>
            </a:r>
            <a:r>
              <a:rPr sz="1400" dirty="0">
                <a:latin typeface="Arial"/>
                <a:cs typeface="Arial"/>
              </a:rPr>
              <a:t>achievement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by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their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chosen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activity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significant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contribution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HASSRA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question.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400" dirty="0">
                <a:latin typeface="Arial"/>
                <a:cs typeface="Arial"/>
              </a:rPr>
              <a:t>In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addition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initiatives,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consideration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given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participation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various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National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events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400" dirty="0">
                <a:latin typeface="Arial"/>
                <a:cs typeface="Arial"/>
              </a:rPr>
              <a:t>hosted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throughout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year, </a:t>
            </a:r>
            <a:r>
              <a:rPr sz="1400" dirty="0">
                <a:latin typeface="Arial"/>
                <a:cs typeface="Arial"/>
              </a:rPr>
              <a:t>including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(but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limited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to)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Festivals,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National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Photography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Competitions,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Online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Quizzes,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etc.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indent="-229235" algn="just">
              <a:lnSpc>
                <a:spcPct val="100000"/>
              </a:lnSpc>
              <a:spcBef>
                <a:spcPts val="340"/>
              </a:spcBef>
              <a:buChar char="•"/>
              <a:tabLst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nominee's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name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office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location.</a:t>
            </a:r>
            <a:endParaRPr sz="1400" dirty="0">
              <a:latin typeface="Arial"/>
              <a:cs typeface="Arial"/>
            </a:endParaRPr>
          </a:p>
          <a:p>
            <a:pPr marL="698500" indent="-229235" algn="just">
              <a:lnSpc>
                <a:spcPct val="100000"/>
              </a:lnSpc>
              <a:spcBef>
                <a:spcPts val="335"/>
              </a:spcBef>
              <a:buChar char="•"/>
              <a:tabLst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Participation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nomination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over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years.</a:t>
            </a:r>
            <a:endParaRPr sz="1400" dirty="0">
              <a:latin typeface="Arial"/>
              <a:cs typeface="Arial"/>
            </a:endParaRPr>
          </a:p>
          <a:p>
            <a:pPr marL="698500" marR="5080" indent="-229235" algn="just">
              <a:lnSpc>
                <a:spcPts val="1510"/>
              </a:lnSpc>
              <a:spcBef>
                <a:spcPts val="530"/>
              </a:spcBef>
              <a:buChar char="•"/>
              <a:tabLst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What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primary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activity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being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nominated?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clear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first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paragraph.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If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is </a:t>
            </a:r>
            <a:r>
              <a:rPr sz="1400" dirty="0">
                <a:latin typeface="Arial"/>
                <a:cs typeface="Arial"/>
              </a:rPr>
              <a:t>seeking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recognise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 different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activities, this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also be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clear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from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 outset,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though it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 </a:t>
            </a:r>
            <a:r>
              <a:rPr sz="1400" spc="-10" dirty="0">
                <a:latin typeface="Arial"/>
                <a:cs typeface="Arial"/>
              </a:rPr>
              <a:t>normal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there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least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activity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take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precedence over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others.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2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2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2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</a:t>
            </a:r>
            <a:r>
              <a:rPr sz="1400" spc="2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2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2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2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only,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clearly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demonstrating </a:t>
            </a:r>
            <a:r>
              <a:rPr sz="1400" dirty="0">
                <a:latin typeface="Arial"/>
                <a:cs typeface="Arial"/>
              </a:rPr>
              <a:t>their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contribution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enthusiasm.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It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conclude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any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general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information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relevant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would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help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Committee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gain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clearer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indication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achievements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nominee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context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within</a:t>
            </a:r>
            <a:r>
              <a:rPr sz="1400" spc="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these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were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achieved.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example,</a:t>
            </a:r>
            <a:r>
              <a:rPr sz="1400" spc="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final</a:t>
            </a:r>
            <a:r>
              <a:rPr sz="1400" spc="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section,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might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any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challenges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barriers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nominee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overcome.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412344" y="-21771"/>
            <a:ext cx="10058400" cy="780392"/>
          </a:xfrm>
          <a:prstGeom prst="rect">
            <a:avLst/>
          </a:prstGeom>
        </p:spPr>
        <p:txBody>
          <a:bodyPr vert="horz" wrap="square" lIns="0" tIns="224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sz="3600" b="1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Newcomer</a:t>
            </a:r>
            <a:r>
              <a:rPr sz="3600" b="1" spc="-29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319" y="1787398"/>
            <a:ext cx="11330940" cy="3055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</a:t>
            </a: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 is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acknowledge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who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become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volunteers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question.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Whilst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Volunteer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Year,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qualities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displayed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your nomination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akin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those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shown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that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20" dirty="0">
                <a:latin typeface="Arial"/>
                <a:cs typeface="Arial"/>
              </a:rPr>
              <a:t>category.</a:t>
            </a:r>
            <a:r>
              <a:rPr sz="1400" dirty="0">
                <a:latin typeface="Arial"/>
                <a:cs typeface="Arial"/>
              </a:rPr>
              <a:t> These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keen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volunteers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immediate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impact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local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regional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level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with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visible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display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commitment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enthusiasm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association.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Nominee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date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they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became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volunteer.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spcBef>
                <a:spcPts val="5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Their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level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enthusiasm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been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demonstrated.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ts val="167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ways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they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encouraged others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join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and/or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participate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activities.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ts val="167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Anything else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makes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them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‘stand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out’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HASSRA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volunteer.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only.</a:t>
            </a:r>
            <a:r>
              <a:rPr sz="140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It 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 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90573" y="142821"/>
            <a:ext cx="10058400" cy="780392"/>
          </a:xfrm>
          <a:prstGeom prst="rect">
            <a:avLst/>
          </a:prstGeom>
        </p:spPr>
        <p:txBody>
          <a:bodyPr vert="horz" wrap="square" lIns="0" tIns="224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sz="3600" b="1" spc="-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3319" y="1787398"/>
            <a:ext cx="11559540" cy="37022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Overview: </a:t>
            </a:r>
            <a:r>
              <a:rPr sz="1400" dirty="0">
                <a:latin typeface="Arial"/>
                <a:cs typeface="Arial"/>
              </a:rPr>
              <a:t>Innovation is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continuous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learning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process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we’re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always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lookout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innovative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ways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recruit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members.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This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go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club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which has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introduced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something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question.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could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activity,</a:t>
            </a:r>
            <a:r>
              <a:rPr sz="1400" dirty="0">
                <a:latin typeface="Arial"/>
                <a:cs typeface="Arial"/>
              </a:rPr>
              <a:t> process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or </a:t>
            </a:r>
            <a:r>
              <a:rPr sz="1400" dirty="0">
                <a:latin typeface="Arial"/>
                <a:cs typeface="Arial"/>
              </a:rPr>
              <a:t>product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attracted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engaged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existing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members.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Content:</a:t>
            </a:r>
            <a:r>
              <a:rPr sz="1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include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following: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spcBef>
                <a:spcPts val="5"/>
              </a:spcBef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How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developed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process,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product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activity.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How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turned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ideas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practice.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How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communicated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approach.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level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management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how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 gained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it.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Any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may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used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help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along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way.</a:t>
            </a:r>
            <a:endParaRPr sz="1400" dirty="0">
              <a:latin typeface="Arial"/>
              <a:cs typeface="Arial"/>
            </a:endParaRPr>
          </a:p>
          <a:p>
            <a:pPr marL="698500" indent="-229235">
              <a:lnSpc>
                <a:spcPct val="100000"/>
              </a:lnSpc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recruited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during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question.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400" dirty="0">
                <a:latin typeface="Arial"/>
                <a:cs typeface="Arial"/>
              </a:rPr>
              <a:t>The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number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new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members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recruited,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whilst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important,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will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not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overriding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factor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determining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winner.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Innovation will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key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and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sz="1400" dirty="0">
                <a:latin typeface="Arial"/>
                <a:cs typeface="Arial"/>
              </a:rPr>
              <a:t>something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other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clubs/regions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may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consider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introducing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future.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How</a:t>
            </a:r>
            <a:r>
              <a:rPr sz="14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enter:</a:t>
            </a:r>
            <a:r>
              <a:rPr sz="1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submission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this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award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should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contain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details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of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nomination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year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only.</a:t>
            </a:r>
            <a:r>
              <a:rPr sz="140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It should</a:t>
            </a:r>
            <a:r>
              <a:rPr lang="en-GB" sz="1400" spc="-1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be</a:t>
            </a:r>
            <a:r>
              <a:rPr lang="en-GB" sz="1400" spc="-55" dirty="0">
                <a:latin typeface="Arial"/>
                <a:cs typeface="Arial"/>
              </a:rPr>
              <a:t> made on the Individual Award submission template, </a:t>
            </a:r>
            <a:r>
              <a:rPr lang="en-GB" sz="1400" dirty="0">
                <a:latin typeface="Arial"/>
                <a:cs typeface="Arial"/>
              </a:rPr>
              <a:t>limited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to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a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maximum</a:t>
            </a:r>
            <a:r>
              <a:rPr lang="en-GB" sz="1400" spc="-35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of</a:t>
            </a:r>
            <a:r>
              <a:rPr lang="en-GB" sz="1400" spc="-30" dirty="0">
                <a:latin typeface="Arial"/>
                <a:cs typeface="Arial"/>
              </a:rPr>
              <a:t> </a:t>
            </a:r>
            <a:r>
              <a:rPr lang="en-GB" sz="1400" dirty="0">
                <a:latin typeface="Arial"/>
                <a:cs typeface="Arial"/>
              </a:rPr>
              <a:t>3</a:t>
            </a:r>
            <a:r>
              <a:rPr lang="en-GB" sz="1400" spc="-55" dirty="0">
                <a:latin typeface="Arial"/>
                <a:cs typeface="Arial"/>
              </a:rPr>
              <a:t> </a:t>
            </a:r>
            <a:r>
              <a:rPr lang="en-GB" sz="1400" spc="-10" dirty="0">
                <a:latin typeface="Arial"/>
                <a:cs typeface="Arial"/>
              </a:rPr>
              <a:t>pages. 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2b7d7ff-a00f-4444-8ac2-937e0b716a40" xsi:nil="true"/>
    <lcf76f155ced4ddcb4097134ff3c332f xmlns="6ab915ae-cfed-4af5-99db-bc08d0c842f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8EC052E089B94EA04646FD32DCE349" ma:contentTypeVersion="15" ma:contentTypeDescription="Create a new document." ma:contentTypeScope="" ma:versionID="b83ca33b38b315669de169ee576513f8">
  <xsd:schema xmlns:xsd="http://www.w3.org/2001/XMLSchema" xmlns:xs="http://www.w3.org/2001/XMLSchema" xmlns:p="http://schemas.microsoft.com/office/2006/metadata/properties" xmlns:ns1="http://schemas.microsoft.com/sharepoint/v3" xmlns:ns2="6ab915ae-cfed-4af5-99db-bc08d0c842f6" xmlns:ns3="92b7d7ff-a00f-4444-8ac2-937e0b716a40" targetNamespace="http://schemas.microsoft.com/office/2006/metadata/properties" ma:root="true" ma:fieldsID="b7a9f6d3c8261cbbb3f4336fd67ee7c7" ns1:_="" ns2:_="" ns3:_="">
    <xsd:import namespace="http://schemas.microsoft.com/sharepoint/v3"/>
    <xsd:import namespace="6ab915ae-cfed-4af5-99db-bc08d0c842f6"/>
    <xsd:import namespace="92b7d7ff-a00f-4444-8ac2-937e0b716a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915ae-cfed-4af5-99db-bc08d0c84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33ebcec-c535-4b75-bbfd-3283b9d628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7d7ff-a00f-4444-8ac2-937e0b716a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916cada-d3e6-4555-ba5a-6ce78a3fa2e6}" ma:internalName="TaxCatchAll" ma:showField="CatchAllData" ma:web="92b7d7ff-a00f-4444-8ac2-937e0b716a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13700B-B621-4778-B95F-6510ECE30E54}">
  <ds:schemaRefs>
    <ds:schemaRef ds:uri="http://schemas.microsoft.com/office/2006/metadata/properties"/>
    <ds:schemaRef ds:uri="http://www.w3.org/XML/1998/namespace"/>
    <ds:schemaRef ds:uri="http://purl.org/dc/dcmitype/"/>
    <ds:schemaRef ds:uri="92b7d7ff-a00f-4444-8ac2-937e0b716a40"/>
    <ds:schemaRef ds:uri="http://schemas.microsoft.com/office/2006/documentManagement/types"/>
    <ds:schemaRef ds:uri="6ab915ae-cfed-4af5-99db-bc08d0c842f6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D3D7EC5-F626-46B8-9A8C-671D2414EA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ab915ae-cfed-4af5-99db-bc08d0c842f6"/>
    <ds:schemaRef ds:uri="92b7d7ff-a00f-4444-8ac2-937e0b716a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0BD9A4-F91B-4646-B083-FB70476DA45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6f1f6e9-1057-4117-ac28-80cdfe86f8c3}" enabled="0" method="" siteId="{96f1f6e9-1057-4117-ac28-80cdfe86f8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</TotalTime>
  <Words>2647</Words>
  <Application>Microsoft Office PowerPoint</Application>
  <PresentationFormat>Widescreen</PresentationFormat>
  <Paragraphs>155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PowerPoint Presentation</vt:lpstr>
      <vt:lpstr>South East Annual Awards Guidance - 2024</vt:lpstr>
      <vt:lpstr>Best Local Club (Large &amp; Small)</vt:lpstr>
      <vt:lpstr>Business Sponsor of the Year</vt:lpstr>
      <vt:lpstr>Volunteer of the Year</vt:lpstr>
      <vt:lpstr>PowerPoint Presentation</vt:lpstr>
      <vt:lpstr>Best Arts, Crafts &amp; Non Sporting Contributor</vt:lpstr>
      <vt:lpstr>Best Newcomer Award</vt:lpstr>
      <vt:lpstr>Innovation Award</vt:lpstr>
      <vt:lpstr>PowerPoint Presentation</vt:lpstr>
      <vt:lpstr>Merit Award</vt:lpstr>
      <vt:lpstr>Winners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Waters Keith DWP SERVICE PLANNING AND DELIVERY</dc:creator>
  <cp:lastModifiedBy>WATERS KEITH DWP Service Delivery Optimisation</cp:lastModifiedBy>
  <cp:revision>9</cp:revision>
  <cp:lastPrinted>2024-01-17T11:12:30Z</cp:lastPrinted>
  <dcterms:created xsi:type="dcterms:W3CDTF">2024-01-17T09:06:51Z</dcterms:created>
  <dcterms:modified xsi:type="dcterms:W3CDTF">2025-01-10T14:37:46Z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0x010100A58EC052E089B94EA04646FD32DCE349</vt:lpwstr>
  </property>
  <property fmtid="{D5CDD505-2E9C-101B-9397-08002B2CF9AE}" pid="3" name="MediaServiceImageTags">
    <vt:lpwstr/>
  </property>
</Properties>
</file>